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7" r:id="rId2"/>
    <p:sldMasterId id="2147483660" r:id="rId3"/>
  </p:sldMasterIdLst>
  <p:notesMasterIdLst>
    <p:notesMasterId r:id="rId27"/>
  </p:notesMasterIdLst>
  <p:sldIdLst>
    <p:sldId id="256" r:id="rId4"/>
    <p:sldId id="257" r:id="rId5"/>
    <p:sldId id="258" r:id="rId6"/>
    <p:sldId id="279" r:id="rId7"/>
    <p:sldId id="280" r:id="rId8"/>
    <p:sldId id="278" r:id="rId9"/>
    <p:sldId id="261" r:id="rId10"/>
    <p:sldId id="262" r:id="rId11"/>
    <p:sldId id="268" r:id="rId12"/>
    <p:sldId id="269" r:id="rId13"/>
    <p:sldId id="281" r:id="rId14"/>
    <p:sldId id="271" r:id="rId15"/>
    <p:sldId id="282" r:id="rId16"/>
    <p:sldId id="283" r:id="rId17"/>
    <p:sldId id="284" r:id="rId18"/>
    <p:sldId id="285" r:id="rId19"/>
    <p:sldId id="287" r:id="rId20"/>
    <p:sldId id="286" r:id="rId21"/>
    <p:sldId id="274" r:id="rId22"/>
    <p:sldId id="288" r:id="rId23"/>
    <p:sldId id="265" r:id="rId24"/>
    <p:sldId id="266" r:id="rId25"/>
    <p:sldId id="267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BOGG6KIEHNdiTaiynHb23GAMS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99663E-DF14-4A9A-8812-42BBC038FA0F}">
  <a:tblStyle styleId="{2899663E-DF14-4A9A-8812-42BBC038FA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8318AC-6A4C-4D04-847B-3C5D9094F89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49"/>
    <p:restoredTop sz="94719"/>
  </p:normalViewPr>
  <p:slideViewPr>
    <p:cSldViewPr snapToGrid="0">
      <p:cViewPr varScale="1">
        <p:scale>
          <a:sx n="120" d="100"/>
          <a:sy n="120" d="100"/>
        </p:scale>
        <p:origin x="816" y="184"/>
      </p:cViewPr>
      <p:guideLst>
        <p:guide orient="horz" pos="2160"/>
        <p:guide pos="2880"/>
      </p:guideLst>
    </p:cSldViewPr>
  </p:slideViewPr>
  <p:notesTextViewPr>
    <p:cViewPr>
      <p:scale>
        <a:sx n="60" d="100"/>
        <a:sy n="6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63862" cy="44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/>
          <p:nvPr/>
        </p:nvSpPr>
        <p:spPr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64062" cy="34210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" name="Google Shape;11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63862" cy="44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63862" cy="44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183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241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1216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512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4479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61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589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122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149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94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274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2b36763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2b367637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400" cy="41070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f2b3676371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64000" cy="449400"/>
          </a:xfrm>
          <a:prstGeom prst="rect">
            <a:avLst/>
          </a:prstGeom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80ff19e83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400" cy="41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g2f80ff19e8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5125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80ff19e83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400" cy="41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g2f80ff19e8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0181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80ff19e83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400" cy="41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g2f80ff19e8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6534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1262" cy="410686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0887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857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3" descr="ban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89588"/>
            <a:ext cx="8991600" cy="126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3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B57B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ubTitle" idx="1"/>
          </p:nvPr>
        </p:nvSpPr>
        <p:spPr>
          <a:xfrm>
            <a:off x="1371600" y="3810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Verdana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  <a:defRPr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  <a:defRPr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7" name="Google Shape;117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1662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1662" cy="451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Verdana"/>
              <a:buChar char="•"/>
              <a:defRPr sz="3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Char char="–"/>
              <a:defRPr sz="2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Char char="•"/>
              <a:defRPr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6267450"/>
            <a:ext cx="91440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1662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1662" cy="451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Verdana"/>
              <a:buChar char="•"/>
              <a:defRPr sz="3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Char char="–"/>
              <a:defRPr sz="2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Char char="•"/>
              <a:defRPr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67450"/>
            <a:ext cx="91440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6267450"/>
            <a:ext cx="9144000" cy="6286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0" y="1478280"/>
            <a:ext cx="9144000" cy="143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IoT-ENABLED PUBLIC SAFETY AND EMERGENCY RESPONSE SYSTEM</a:t>
            </a:r>
            <a:endParaRPr sz="3000" b="1" dirty="0">
              <a:solidFill>
                <a:srgbClr val="0033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266700" y="3017520"/>
            <a:ext cx="86106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000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0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dirty="0"/>
          </a:p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000" b="1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Presentation by,</a:t>
            </a:r>
            <a:r>
              <a:rPr lang="en-US" sz="20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 </a:t>
            </a:r>
            <a:r>
              <a:rPr lang="en-US" sz="2000" b="1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by,</a:t>
            </a:r>
            <a:endParaRPr dirty="0"/>
          </a:p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0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Arun </a:t>
            </a:r>
            <a:r>
              <a:rPr lang="en-US" sz="2000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Prakaash</a:t>
            </a:r>
            <a:r>
              <a:rPr lang="en-US" sz="20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         			          Dr. </a:t>
            </a:r>
            <a:r>
              <a:rPr lang="en-US" sz="2000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Vinothkumar</a:t>
            </a:r>
            <a:r>
              <a:rPr lang="en-US" sz="20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</a:t>
            </a:r>
          </a:p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0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       </a:t>
            </a:r>
            <a:endParaRPr dirty="0"/>
          </a:p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0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67645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262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COMPONENTS</a:t>
            </a:r>
            <a:endParaRPr dirty="0"/>
          </a:p>
        </p:txBody>
      </p:sp>
      <p:pic>
        <p:nvPicPr>
          <p:cNvPr id="2" name="Picture 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80BE196C-2FE8-DBDF-BB92-A3BEEFC056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29" y="1214031"/>
            <a:ext cx="6640998" cy="4429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AD6A43-A7BE-39A4-788A-E997B6AE906D}"/>
              </a:ext>
            </a:extLst>
          </p:cNvPr>
          <p:cNvSpPr txBox="1"/>
          <p:nvPr/>
        </p:nvSpPr>
        <p:spPr>
          <a:xfrm>
            <a:off x="3750197" y="5714999"/>
            <a:ext cx="1643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Module</a:t>
            </a:r>
          </a:p>
        </p:txBody>
      </p:sp>
    </p:spTree>
    <p:extLst>
      <p:ext uri="{BB962C8B-B14F-4D97-AF65-F5344CB8AC3E}">
        <p14:creationId xmlns:p14="http://schemas.microsoft.com/office/powerpoint/2010/main" val="360470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67645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262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COMPONENTS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3E63C-4BA2-016E-41C1-F3D09BC1C2F9}"/>
              </a:ext>
            </a:extLst>
          </p:cNvPr>
          <p:cNvSpPr txBox="1"/>
          <p:nvPr/>
        </p:nvSpPr>
        <p:spPr>
          <a:xfrm>
            <a:off x="190229" y="1310977"/>
            <a:ext cx="3675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IN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IN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Components</a:t>
            </a:r>
            <a:r>
              <a:rPr lang="en-IN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buSzPts val="1000"/>
              <a:tabLst>
                <a:tab pos="457200" algn="l"/>
              </a:tabLst>
            </a:pPr>
            <a:endParaRPr lang="en-IN" sz="16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cloud PostgreSQL instance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16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cloud Virtual Machine – to run REST API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B2FF16-B368-F5D3-CBFD-284CD05B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147" y="1310977"/>
            <a:ext cx="4580367" cy="2418812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F3C8411-DC21-BCB1-DB5C-F97B371F8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7" y="4158453"/>
            <a:ext cx="6618505" cy="2114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390481-A80F-D956-A0C6-3135A78AFC0F}"/>
              </a:ext>
            </a:extLst>
          </p:cNvPr>
          <p:cNvSpPr txBox="1"/>
          <p:nvPr/>
        </p:nvSpPr>
        <p:spPr>
          <a:xfrm>
            <a:off x="5618747" y="3729789"/>
            <a:ext cx="2568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PostgreSQL instance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6F077-4090-E80B-883E-5A99AA78C58B}"/>
              </a:ext>
            </a:extLst>
          </p:cNvPr>
          <p:cNvSpPr txBox="1"/>
          <p:nvPr/>
        </p:nvSpPr>
        <p:spPr>
          <a:xfrm>
            <a:off x="2831554" y="6272934"/>
            <a:ext cx="2961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 API Activation in Cloud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7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67645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262699"/>
                </a:solidFill>
                <a:latin typeface="Times New Roman"/>
                <a:cs typeface="Times New Roman"/>
                <a:sym typeface="Times New Roman"/>
              </a:rPr>
              <a:t>SURVEILLANCE SUBSYSTEM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2CEAA2-5794-71BE-CEED-B01480CC47D6}"/>
              </a:ext>
            </a:extLst>
          </p:cNvPr>
          <p:cNvSpPr txBox="1"/>
          <p:nvPr/>
        </p:nvSpPr>
        <p:spPr>
          <a:xfrm>
            <a:off x="583768" y="1286309"/>
            <a:ext cx="8358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  <a:endParaRPr lang="en-IN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real-time detection and identification of individuals.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Securely log data for real-time and retrospective analysis.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Seamlessly integrate with cloud platforms for scalable storage and advanced analytics.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D9764-9E4E-1311-3DEC-2F2B750A4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34" y="3060834"/>
            <a:ext cx="4981654" cy="3113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D330D-5DE0-5472-A9BF-9DBCE39556C6}"/>
              </a:ext>
            </a:extLst>
          </p:cNvPr>
          <p:cNvSpPr txBox="1"/>
          <p:nvPr/>
        </p:nvSpPr>
        <p:spPr>
          <a:xfrm>
            <a:off x="3210061" y="617436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facial recognition</a:t>
            </a:r>
          </a:p>
        </p:txBody>
      </p:sp>
    </p:spTree>
    <p:extLst>
      <p:ext uri="{BB962C8B-B14F-4D97-AF65-F5344CB8AC3E}">
        <p14:creationId xmlns:p14="http://schemas.microsoft.com/office/powerpoint/2010/main" val="294482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67645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262699"/>
                </a:solidFill>
                <a:latin typeface="Times New Roman"/>
                <a:cs typeface="Times New Roman"/>
                <a:sym typeface="Times New Roman"/>
              </a:rPr>
              <a:t>SURVEILLANCE SUBSYSTEM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2CEAA2-5794-71BE-CEED-B01480CC47D6}"/>
              </a:ext>
            </a:extLst>
          </p:cNvPr>
          <p:cNvSpPr txBox="1"/>
          <p:nvPr/>
        </p:nvSpPr>
        <p:spPr>
          <a:xfrm>
            <a:off x="1193368" y="1816888"/>
            <a:ext cx="772485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and Encoding: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Cameras capture video frames.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facial features are encoded into numerical vectors for comparison.</a:t>
            </a:r>
          </a:p>
          <a:p>
            <a:pPr lvl="3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 Check: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Encoded vectors are compared against a pre-trained database of known faces.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Identities are verified for authorization status.</a:t>
            </a:r>
          </a:p>
          <a:p>
            <a:pPr lvl="3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Logging: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such as name, status (authorized/unauthorized), and timestamp are recorded in a PostgreSQL database.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entries are flagged for security alerts.</a:t>
            </a:r>
          </a:p>
          <a:p>
            <a:pPr lvl="3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Feedback: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feed overlays indicate individuals:</a:t>
            </a:r>
          </a:p>
          <a:p>
            <a:pPr marL="742950" lvl="4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Authorized.</a:t>
            </a:r>
          </a:p>
          <a:p>
            <a:pPr marL="742950" lvl="4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Unauthorized.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733A0-6883-8653-E0AC-BFB7FE9D69B7}"/>
              </a:ext>
            </a:extLst>
          </p:cNvPr>
          <p:cNvSpPr txBox="1"/>
          <p:nvPr/>
        </p:nvSpPr>
        <p:spPr>
          <a:xfrm>
            <a:off x="903110" y="1295278"/>
            <a:ext cx="180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Workflow:</a:t>
            </a:r>
          </a:p>
        </p:txBody>
      </p:sp>
    </p:spTree>
    <p:extLst>
      <p:ext uri="{BB962C8B-B14F-4D97-AF65-F5344CB8AC3E}">
        <p14:creationId xmlns:p14="http://schemas.microsoft.com/office/powerpoint/2010/main" val="3922035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67645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262699"/>
                </a:solidFill>
                <a:latin typeface="Times New Roman"/>
                <a:cs typeface="Times New Roman"/>
                <a:sym typeface="Times New Roman"/>
              </a:rPr>
              <a:t>SURVEILLANCE SUBSYSTEM</a:t>
            </a:r>
            <a:endParaRPr lang="en-US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D2B880C-05C4-0B62-898B-0D8365B35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0" y="1563271"/>
            <a:ext cx="9070120" cy="3361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228574-2D5A-ADB1-B8DF-FC6565337173}"/>
              </a:ext>
            </a:extLst>
          </p:cNvPr>
          <p:cNvSpPr txBox="1"/>
          <p:nvPr/>
        </p:nvSpPr>
        <p:spPr>
          <a:xfrm>
            <a:off x="904057" y="5191780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Implementation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7D178-23EE-45F7-1587-55ED906FCE7C}"/>
              </a:ext>
            </a:extLst>
          </p:cNvPr>
          <p:cNvSpPr txBox="1"/>
          <p:nvPr/>
        </p:nvSpPr>
        <p:spPr>
          <a:xfrm>
            <a:off x="5794624" y="5109672"/>
            <a:ext cx="2103461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Detection Output</a:t>
            </a:r>
            <a:endPara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8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67645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262699"/>
                </a:solidFill>
                <a:latin typeface="Times New Roman"/>
                <a:cs typeface="Times New Roman"/>
                <a:sym typeface="Times New Roman"/>
              </a:rPr>
              <a:t>SURVEILLANCE SUBSYSTEM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7E11B-ADCD-CE95-A1EA-F566B334F932}"/>
              </a:ext>
            </a:extLst>
          </p:cNvPr>
          <p:cNvSpPr txBox="1"/>
          <p:nvPr/>
        </p:nvSpPr>
        <p:spPr>
          <a:xfrm>
            <a:off x="647271" y="1323403"/>
            <a:ext cx="8147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stored in cloud PostgreSQL database, in the table ”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person_data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with fields: id, name, authorization status and timestamp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8A51AD-BFD6-E41C-65BC-F2DA97E7D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028" y="2027026"/>
            <a:ext cx="4570884" cy="4073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F9F05C-64AC-68BB-0EA4-3A4666D5AC36}"/>
              </a:ext>
            </a:extLst>
          </p:cNvPr>
          <p:cNvSpPr txBox="1"/>
          <p:nvPr/>
        </p:nvSpPr>
        <p:spPr>
          <a:xfrm>
            <a:off x="2672397" y="6104103"/>
            <a:ext cx="3194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person_data</a:t>
            </a:r>
            <a:r>
              <a:rPr lang="en-GB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 cloud-SQ table contents</a:t>
            </a:r>
            <a:r>
              <a:rPr lang="en-IN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28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67645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 fontScale="90000"/>
          </a:bodyPr>
          <a:lstStyle/>
          <a:p>
            <a:r>
              <a:rPr lang="en-US" sz="3200" b="1" dirty="0">
                <a:solidFill>
                  <a:srgbClr val="262699"/>
                </a:solidFill>
                <a:latin typeface="Times New Roman"/>
                <a:cs typeface="Times New Roman"/>
                <a:sym typeface="Times New Roman"/>
              </a:rPr>
              <a:t>ELECTRONICS SUBSYSTEM</a:t>
            </a:r>
            <a:br>
              <a:rPr lang="en-US" sz="3200" b="1" dirty="0">
                <a:solidFill>
                  <a:srgbClr val="262699"/>
                </a:solidFill>
                <a:latin typeface="Times New Roman"/>
                <a:cs typeface="Times New Roman"/>
                <a:sym typeface="Times New Roman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7E11B-ADCD-CE95-A1EA-F566B334F932}"/>
              </a:ext>
            </a:extLst>
          </p:cNvPr>
          <p:cNvSpPr txBox="1"/>
          <p:nvPr/>
        </p:nvSpPr>
        <p:spPr>
          <a:xfrm>
            <a:off x="732068" y="1143000"/>
            <a:ext cx="81474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 Interfacing and Data Collection:</a:t>
            </a:r>
          </a:p>
          <a:p>
            <a:pPr algn="l"/>
            <a:endParaRPr lang="en-IN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 Readings: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Fetched at regular intervals using non-blocking delay loops for efficiency.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Normalization: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 Light sensor values (0–4095) normalized to brightness levels (0–255) for LED control.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Panic Button Inputs: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Handled as </a:t>
            </a: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interrupts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immediate response in emergencies.</a:t>
            </a:r>
          </a:p>
          <a:p>
            <a:pPr marL="457200" lvl="1" algn="l"/>
            <a:endParaRPr lang="en-IN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2909217-20A8-BD48-FBA6-A70F4C303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55" y="3561080"/>
            <a:ext cx="3095626" cy="2562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F77C7-4CBE-C22B-827D-1FC32E7CFC41}"/>
              </a:ext>
            </a:extLst>
          </p:cNvPr>
          <p:cNvSpPr txBox="1"/>
          <p:nvPr/>
        </p:nvSpPr>
        <p:spPr>
          <a:xfrm>
            <a:off x="3017520" y="6123617"/>
            <a:ext cx="238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Acquired sensor data</a:t>
            </a:r>
          </a:p>
        </p:txBody>
      </p:sp>
    </p:spTree>
    <p:extLst>
      <p:ext uri="{BB962C8B-B14F-4D97-AF65-F5344CB8AC3E}">
        <p14:creationId xmlns:p14="http://schemas.microsoft.com/office/powerpoint/2010/main" val="424308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67645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 fontScale="90000"/>
          </a:bodyPr>
          <a:lstStyle/>
          <a:p>
            <a:r>
              <a:rPr lang="en-US" sz="3200" b="1" dirty="0">
                <a:solidFill>
                  <a:srgbClr val="262699"/>
                </a:solidFill>
                <a:latin typeface="Times New Roman"/>
                <a:cs typeface="Times New Roman"/>
                <a:sym typeface="Times New Roman"/>
              </a:rPr>
              <a:t>ELECTRONICS SUBSYSTEM</a:t>
            </a:r>
            <a:br>
              <a:rPr lang="en-US" sz="3200" b="1" dirty="0">
                <a:solidFill>
                  <a:srgbClr val="262699"/>
                </a:solidFill>
                <a:latin typeface="Times New Roman"/>
                <a:cs typeface="Times New Roman"/>
                <a:sym typeface="Times New Roman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96336-CC01-4ADC-2048-15CB073BEDF3}"/>
              </a:ext>
            </a:extLst>
          </p:cNvPr>
          <p:cNvSpPr txBox="1"/>
          <p:nvPr/>
        </p:nvSpPr>
        <p:spPr>
          <a:xfrm>
            <a:off x="727710" y="1148202"/>
            <a:ext cx="814740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Wi-Fi Communication and Cloud Integration:</a:t>
            </a:r>
          </a:p>
          <a:p>
            <a:pPr algn="l"/>
            <a:endParaRPr lang="en-IN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ESP32 Connectivity: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Configured to connect to a Wi-Fi network for bidirectional communication.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Flask API on Google Cloud VM: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Facilitates real-time data transmission.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remote control over actuators.</a:t>
            </a:r>
          </a:p>
          <a:p>
            <a:endParaRPr lang="en-I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7919255-E91D-9AE6-0673-37F1ECAAA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3487304"/>
            <a:ext cx="2832100" cy="69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81B6C-9BDF-765A-020C-9584E3203718}"/>
              </a:ext>
            </a:extLst>
          </p:cNvPr>
          <p:cNvSpPr txBox="1"/>
          <p:nvPr/>
        </p:nvSpPr>
        <p:spPr>
          <a:xfrm>
            <a:off x="440874" y="4185804"/>
            <a:ext cx="3230880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Serial line Wi-Fi status output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52299819-E75E-21C2-F51B-859C6BFBB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64" y="3128402"/>
            <a:ext cx="4345326" cy="2494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7AC16-6E42-4B71-1AA2-7A2DCEFEF02D}"/>
              </a:ext>
            </a:extLst>
          </p:cNvPr>
          <p:cNvSpPr txBox="1"/>
          <p:nvPr/>
        </p:nvSpPr>
        <p:spPr>
          <a:xfrm>
            <a:off x="4006829" y="5623211"/>
            <a:ext cx="447359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REST API – Data Reception, Logging and Error Handling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6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67645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 fontScale="90000"/>
          </a:bodyPr>
          <a:lstStyle/>
          <a:p>
            <a:r>
              <a:rPr lang="en-US" sz="3200" b="1" dirty="0">
                <a:solidFill>
                  <a:srgbClr val="262699"/>
                </a:solidFill>
                <a:latin typeface="Times New Roman"/>
                <a:cs typeface="Times New Roman"/>
                <a:sym typeface="Times New Roman"/>
              </a:rPr>
              <a:t>ELECTRONICS SUBSYSTEM</a:t>
            </a:r>
            <a:br>
              <a:rPr lang="en-US" sz="3200" b="1" dirty="0">
                <a:solidFill>
                  <a:srgbClr val="262699"/>
                </a:solidFill>
                <a:latin typeface="Times New Roman"/>
                <a:cs typeface="Times New Roman"/>
                <a:sym typeface="Times New Roman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7E11B-ADCD-CE95-A1EA-F566B334F932}"/>
              </a:ext>
            </a:extLst>
          </p:cNvPr>
          <p:cNvSpPr txBox="1"/>
          <p:nvPr/>
        </p:nvSpPr>
        <p:spPr>
          <a:xfrm>
            <a:off x="636385" y="1040375"/>
            <a:ext cx="814740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Workflow:</a:t>
            </a:r>
            <a:endParaRPr lang="en-IN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ESP32 collects and processes sensor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sent as JSON payloads via HTTP POST requests to Flask API.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Flask API handles data storage and retrieval in PostgreSQL database.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B2FCF4-EED0-9F45-1452-71FC2FA37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2601922"/>
            <a:ext cx="6029100" cy="32157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1637A-D1F8-57D9-E728-69BD95B964DE}"/>
              </a:ext>
            </a:extLst>
          </p:cNvPr>
          <p:cNvSpPr txBox="1"/>
          <p:nvPr/>
        </p:nvSpPr>
        <p:spPr>
          <a:xfrm>
            <a:off x="2786902" y="5946352"/>
            <a:ext cx="332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‘</a:t>
            </a:r>
            <a:r>
              <a:rPr lang="en-GB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sensor_data</a:t>
            </a:r>
            <a:r>
              <a:rPr lang="en-GB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’ cloud-SQL table contents</a:t>
            </a:r>
            <a:r>
              <a:rPr lang="en-IN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7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67645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r>
              <a:rPr lang="en-US" sz="3200" b="1" dirty="0">
                <a:solidFill>
                  <a:srgbClr val="262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and Monitoring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CBBE0F-4EC9-DF72-9697-F39A5F89050F}"/>
              </a:ext>
            </a:extLst>
          </p:cNvPr>
          <p:cNvSpPr txBox="1"/>
          <p:nvPr/>
        </p:nvSpPr>
        <p:spPr>
          <a:xfrm>
            <a:off x="545491" y="1643563"/>
            <a:ext cx="8358001" cy="274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 user-friendly interface was developed using Microsoft Power Apps to visualize database contents: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Dashboard Features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: The main dashboard displayed </a:t>
            </a: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surveillance report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and sensor data. Users could access detailed logs by navigating to specific entries.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Responsiveness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: Updates were reflected in real-time, ensuring actionable insights for safety officials.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20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1662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Verdana"/>
              <a:buNone/>
            </a:pPr>
            <a:r>
              <a:rPr lang="en-US" sz="3200" b="1" i="0" u="none" strike="noStrike" cap="none">
                <a:solidFill>
                  <a:srgbClr val="2121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>
              <a:solidFill>
                <a:srgbClr val="21218A"/>
              </a:solidFill>
            </a:endParaRPr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609472" y="1177636"/>
            <a:ext cx="8221662" cy="450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2900" marR="0" lvl="0" indent="-3429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</a:p>
          <a:p>
            <a:pPr marL="342900" indent="-342900">
              <a:lnSpc>
                <a:spcPct val="150000"/>
              </a:lnSpc>
              <a:buSzPts val="2400"/>
              <a:buFont typeface="Arial"/>
              <a:buChar char="•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Proposed Methodology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Project Components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Surveillance Subsystem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Electronics Subsystem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Visualization and Monitoring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16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67645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r>
              <a:rPr lang="en-US" sz="3200" b="1" dirty="0">
                <a:solidFill>
                  <a:srgbClr val="262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and Monitoring </a:t>
            </a:r>
            <a:endParaRPr dirty="0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FDB5443-9BA0-E922-7BD8-5D566297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" y="1013142"/>
            <a:ext cx="2171700" cy="4841875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B1F2D62D-D855-E45F-907C-07485B78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07" y="1002982"/>
            <a:ext cx="2176145" cy="485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757A1-7644-44A6-3CA4-F1E8D019D87A}"/>
              </a:ext>
            </a:extLst>
          </p:cNvPr>
          <p:cNvSpPr txBox="1"/>
          <p:nvPr/>
        </p:nvSpPr>
        <p:spPr>
          <a:xfrm>
            <a:off x="3297839" y="5995272"/>
            <a:ext cx="33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App data visualization</a:t>
            </a:r>
            <a:r>
              <a:rPr lang="en-IN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5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2b3676371_0_0"/>
          <p:cNvSpPr txBox="1">
            <a:spLocks noGrp="1"/>
          </p:cNvSpPr>
          <p:nvPr>
            <p:ph type="title"/>
          </p:nvPr>
        </p:nvSpPr>
        <p:spPr>
          <a:xfrm>
            <a:off x="611425" y="1500425"/>
            <a:ext cx="8329500" cy="4621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gf2b3676371_0_0"/>
          <p:cNvSpPr txBox="1">
            <a:spLocks noGrp="1"/>
          </p:cNvSpPr>
          <p:nvPr>
            <p:ph type="body" idx="1"/>
          </p:nvPr>
        </p:nvSpPr>
        <p:spPr>
          <a:xfrm>
            <a:off x="755375" y="244692"/>
            <a:ext cx="7772400" cy="826200"/>
          </a:xfrm>
          <a:prstGeom prst="rect">
            <a:avLst/>
          </a:prstGeom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                          </a:t>
            </a:r>
            <a:r>
              <a:rPr lang="en-US" dirty="0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dirty="0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200" b="1" dirty="0">
              <a:solidFill>
                <a:srgbClr val="0033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gf2b3676371_0_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0AD41-A840-5C02-10F5-D72D610827E7}"/>
              </a:ext>
            </a:extLst>
          </p:cNvPr>
          <p:cNvSpPr txBox="1"/>
          <p:nvPr/>
        </p:nvSpPr>
        <p:spPr>
          <a:xfrm>
            <a:off x="526775" y="1580322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smart surveillance systems capable of real-time monitoring in restricted areas, ensuring rapid threat detection and improved safety.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intelligent fire detection and prevention mechanisms to deliver early warnings and facilitate swift responses to fire incidents.</a:t>
            </a:r>
          </a:p>
          <a:p>
            <a:endParaRPr lang="en-I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Deployed adaptive street lighting solutions that dynamically adjust brightness based on pedestrian and vehicular activity, significantly enhancing visibility and security in dimly lit areas.</a:t>
            </a:r>
          </a:p>
          <a:p>
            <a:endParaRPr lang="en-I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Installed smart panic buttons in public spaces, empowering citizens to promptly alert authorities and ensuring immediate assistance during emergencies.</a:t>
            </a:r>
          </a:p>
          <a:p>
            <a:endParaRPr lang="en-I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centralized cloud server aggregates real-time data from sensors and surveillance systems, while a user-friendly interface app offers live monitoring and actionable insights to officials, enhancing decision-making and emergency management.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597098" y="1212574"/>
            <a:ext cx="7770900" cy="564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0"/>
          <p:cNvSpPr txBox="1">
            <a:spLocks noGrp="1"/>
          </p:cNvSpPr>
          <p:nvPr>
            <p:ph type="body" idx="1"/>
          </p:nvPr>
        </p:nvSpPr>
        <p:spPr>
          <a:xfrm>
            <a:off x="456413" y="76801"/>
            <a:ext cx="8229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r>
              <a:rPr lang="en-US" b="1" dirty="0">
                <a:solidFill>
                  <a:srgbClr val="262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403B73-8B1E-82A3-2D76-A414FEB222AD}"/>
              </a:ext>
            </a:extLst>
          </p:cNvPr>
          <p:cNvSpPr txBox="1"/>
          <p:nvPr/>
        </p:nvSpPr>
        <p:spPr>
          <a:xfrm>
            <a:off x="958339" y="724801"/>
            <a:ext cx="7225748" cy="575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S.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Ebadinezhad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M. S. M.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Abdalkarim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Z. Deen, and F. M.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Kiminou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Nsimba, "The Role of IoT in Enhancing Public Safety in Smart Cities," </a:t>
            </a:r>
            <a:r>
              <a:rPr lang="en-IN" sz="1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2020 International Conference on Smart Cities and Applications (SCA)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Berlin, Germany, 2020, pp. 98-104,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doi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: 10.1109/SCA2020.2020.9153057.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M. B. Lam, T.-H. Nguyen, and A.-Y. Chung, "A Framework for Integrating Autonomous Systems in Disaster Management," </a:t>
            </a:r>
            <a:r>
              <a:rPr lang="en-IN" sz="1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IEEE/CAA Journal of </a:t>
            </a:r>
            <a:r>
              <a:rPr lang="en-IN" sz="13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Automatica</a:t>
            </a:r>
            <a:r>
              <a:rPr lang="en-IN" sz="1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IN" sz="13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Sinica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vol. 7, no. 5, pp. 1234-1245, Sep. 2020,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doi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: 10.1109/JAS.2020.1003287.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R. Singh, R. Sharma, K. Kumar, M. Singh, and P. Vajpayee, "IoT-Based Earthquake and Fire Detection System for Emergency Response," in </a:t>
            </a:r>
            <a:r>
              <a:rPr lang="en-IN" sz="1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Proceedings of the 2020 IEEE International Conference on Intelligent Systems and Applications (ICISA)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Tokyo, Japan, 2020, pp. 245-251,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doi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: 10.1109/ICISA.2020.1013412.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Z. Wu, Y. Jiang, and T. Zheng, "IoT-Based Emergency Response System with Predictive Analytics," </a:t>
            </a:r>
            <a:r>
              <a:rPr lang="en-IN" sz="1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IEEE Internet of Things Journal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vol. 7, no. 6, pp. 5553-5562, Dec. 2020,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doi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: 10.1109/IoTJ.2020.2987728.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P. Pace, G.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Aloi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and G.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Caliciuri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"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Infrastructureless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IoT Wireless Mesh Network for Disaster Scenarios," </a:t>
            </a:r>
            <a:r>
              <a:rPr lang="en-IN" sz="1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IEEE Transactions on Network and Service Management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vol. 17, no. 4, pp. 2561-2570, Dec. 2020,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doi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: 10.1109/TNSM.2020.3034456.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A.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Homaifar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A.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Girma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and M. Sarkar, "UAV and UGV Collaboration Framework for Disaster Management Using MQTT Protocol," </a:t>
            </a:r>
            <a:r>
              <a:rPr lang="en-IN" sz="1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IEEE/CAA Journal of </a:t>
            </a:r>
            <a:r>
              <a:rPr lang="en-IN" sz="13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Automatica</a:t>
            </a:r>
            <a:r>
              <a:rPr lang="en-IN" sz="1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IN" sz="13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Sinica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vol. 7, no. 5, pp. 1249-1262, Sep. 2020,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doi</a:t>
            </a:r>
            <a:r>
              <a:rPr lang="en-IN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: 10.1109/JAS.2020.1003291.</a:t>
            </a:r>
            <a:endParaRPr lang="en-IN" sz="1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>
            <a:spLocks noGrp="1"/>
          </p:cNvSpPr>
          <p:nvPr>
            <p:ph type="ctrTitle"/>
          </p:nvPr>
        </p:nvSpPr>
        <p:spPr>
          <a:xfrm>
            <a:off x="1004455" y="2604654"/>
            <a:ext cx="6858000" cy="101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 b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>
              <a:solidFill>
                <a:srgbClr val="2F5496"/>
              </a:solidFill>
            </a:endParaRPr>
          </a:p>
        </p:txBody>
      </p:sp>
      <p:sp>
        <p:nvSpPr>
          <p:cNvPr id="218" name="Google Shape;218;p1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xfrm>
            <a:off x="457200" y="190501"/>
            <a:ext cx="8221662" cy="108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2121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1E4C1-143E-8202-C941-8137F9D20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51344"/>
            <a:ext cx="8221662" cy="4518025"/>
          </a:xfrm>
        </p:spPr>
        <p:txBody>
          <a:bodyPr/>
          <a:lstStyle/>
          <a:p>
            <a:pPr marL="2540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Urban Security: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smart surveillance to monitor restricted spaces in real time and detect potential threats.</a:t>
            </a:r>
          </a:p>
          <a:p>
            <a:pPr marL="254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Fire Safety: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 smart fire detection and prevention systems to ensure early warning and rapid response to fire incidents.</a:t>
            </a:r>
          </a:p>
          <a:p>
            <a:pPr marL="254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540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Nighttime Lighting: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adaptive street lighting that adjusts brightness based on pedestrian and vehicle presence to improve safety in poorly lit areas. </a:t>
            </a:r>
          </a:p>
          <a:p>
            <a:pPr marL="254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Immediate Assistance: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smart panic buttons in public spaces to allow citizens to quickly alert authorities in emergencies.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80ff19e83_0_7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1800" cy="13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262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3200" b="1" dirty="0">
              <a:solidFill>
                <a:srgbClr val="262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0" name="Google Shape;220;g2f80ff19e83_0_72"/>
          <p:cNvGraphicFramePr/>
          <p:nvPr>
            <p:extLst>
              <p:ext uri="{D42A27DB-BD31-4B8C-83A1-F6EECF244321}">
                <p14:modId xmlns:p14="http://schemas.microsoft.com/office/powerpoint/2010/main" val="4147434787"/>
              </p:ext>
            </p:extLst>
          </p:nvPr>
        </p:nvGraphicFramePr>
        <p:xfrm>
          <a:off x="948600" y="1384842"/>
          <a:ext cx="7730400" cy="4568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6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2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4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TITLE</a:t>
                      </a:r>
                      <a:endParaRPr sz="15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</a:t>
                      </a: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METHODOLOGY IMPLEMENTED</a:t>
                      </a:r>
                      <a:endParaRPr sz="15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LIMITATION</a:t>
                      </a:r>
                      <a:endParaRPr sz="1500" b="1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8484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TOPIC :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IoT-Enabled Autonomous System Collaboration for Disaster-Area Management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IN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AUTHORS: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 Binh Lam, Trung-Hau Nguyen,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Andwan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-Young Chung </a:t>
                      </a:r>
                      <a:endParaRPr sz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JOURNAL: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IEEE Access , April 2020</a:t>
                      </a:r>
                      <a:endParaRPr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authors developed a framework that allows various autonomous systems (drones, sensors, vehicles) to communicate and work together in disaster management.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These autonomous systems coordinate to detect hazards, assess the extent of damage, and optimize rescue operations.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framework supports continuous real-time data exchange between the autonomous systems, enabling swift decision-making during disaster relief efforts.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effectiveness of the system is limited by the availability of network connectivity in disaster-affected areas, which can be unreliable or non-existent.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study has not been extensively tested in real-world, large-scale disaster scenarios, raising concerns about its practical viability in such conditions.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framework's ability to scale and maintain functionality in widespread, severe disaster conditions remains uncertain.</a:t>
                      </a:r>
                    </a:p>
                    <a:p>
                      <a:pPr marL="457200" lvl="0" indent="-3175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●"/>
                      </a:pP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1" name="Google Shape;221;g2f80ff19e83_0_7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793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80ff19e83_0_72"/>
          <p:cNvSpPr txBox="1">
            <a:spLocks noGrp="1"/>
          </p:cNvSpPr>
          <p:nvPr>
            <p:ph type="title"/>
          </p:nvPr>
        </p:nvSpPr>
        <p:spPr>
          <a:xfrm>
            <a:off x="465000" y="0"/>
            <a:ext cx="8221800" cy="13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262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3200" b="1" dirty="0">
              <a:solidFill>
                <a:srgbClr val="262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0" name="Google Shape;220;g2f80ff19e83_0_72"/>
          <p:cNvGraphicFramePr/>
          <p:nvPr>
            <p:extLst>
              <p:ext uri="{D42A27DB-BD31-4B8C-83A1-F6EECF244321}">
                <p14:modId xmlns:p14="http://schemas.microsoft.com/office/powerpoint/2010/main" val="3081526788"/>
              </p:ext>
            </p:extLst>
          </p:nvPr>
        </p:nvGraphicFramePr>
        <p:xfrm>
          <a:off x="940800" y="1278824"/>
          <a:ext cx="7738200" cy="4652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68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6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3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1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TITLE</a:t>
                      </a:r>
                      <a:endParaRPr sz="15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</a:t>
                      </a: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METHODOLOGY IMPLEMENTED</a:t>
                      </a:r>
                      <a:endParaRPr sz="15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LIMITATION</a:t>
                      </a:r>
                      <a:endParaRPr sz="1500" b="1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2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TOPIC :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The Role of IoT in Enhancing Public Safety in Smart Cities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IN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IN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AUTHORS: </a:t>
                      </a:r>
                      <a:r>
                        <a:rPr lang="en-I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S. </a:t>
                      </a:r>
                      <a:r>
                        <a:rPr lang="en-IN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Ebadinezhad</a:t>
                      </a:r>
                      <a:r>
                        <a:rPr lang="en-I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M. S. M. </a:t>
                      </a:r>
                      <a:r>
                        <a:rPr lang="en-IN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Abdalkarim</a:t>
                      </a:r>
                      <a:r>
                        <a:rPr lang="en-I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Z. Deen, F. M. </a:t>
                      </a:r>
                      <a:r>
                        <a:rPr lang="en-IN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Kiminou</a:t>
                      </a:r>
                      <a:r>
                        <a:rPr lang="en-I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Nsimba</a:t>
                      </a:r>
                      <a:endParaRPr sz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JOURNAL: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IEEE Access , April 2020</a:t>
                      </a:r>
                      <a:endParaRPr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IoT-based devices and sensors are embedded within key urban systems such as surveillance, transportation, and emergency response.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continuously gathers data from various sensors across the city, providing a real-time view of public safety conditions.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Advanced data analytics processes the collected data to identify potential public safety threats like crimes, accidents, and fire outbreaks.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Once a threat is detected, the system triggers real-time responses, notifying authorities and initiating actions to mitigate the threat.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cybersecurity risks, such as hacking or data breaches within the IoT infrastructure, are not thoroughly discussed, leaving questions about how secure these systems are in practice.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paper overlooks the significant financial burden of deploying and maintaining IoT infrastructure across an entire city, which may be prohibitive for many municipalities.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study does not consider the complexities of scaling IoT solutions to larger area.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1" name="Google Shape;221;g2f80ff19e83_0_7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23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80ff19e83_0_72"/>
          <p:cNvSpPr txBox="1">
            <a:spLocks noGrp="1"/>
          </p:cNvSpPr>
          <p:nvPr>
            <p:ph type="title"/>
          </p:nvPr>
        </p:nvSpPr>
        <p:spPr>
          <a:xfrm>
            <a:off x="461100" y="72568"/>
            <a:ext cx="8221800" cy="13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262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3200" b="1" dirty="0">
              <a:solidFill>
                <a:srgbClr val="262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0" name="Google Shape;220;g2f80ff19e83_0_72"/>
          <p:cNvGraphicFramePr/>
          <p:nvPr>
            <p:extLst>
              <p:ext uri="{D42A27DB-BD31-4B8C-83A1-F6EECF244321}">
                <p14:modId xmlns:p14="http://schemas.microsoft.com/office/powerpoint/2010/main" val="2728854763"/>
              </p:ext>
            </p:extLst>
          </p:nvPr>
        </p:nvGraphicFramePr>
        <p:xfrm>
          <a:off x="948600" y="1384842"/>
          <a:ext cx="7877347" cy="47449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1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TITLE</a:t>
                      </a:r>
                      <a:endParaRPr sz="15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</a:t>
                      </a: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METHODOLOGY IMPLEMENTED</a:t>
                      </a:r>
                      <a:endParaRPr sz="15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LIMITATION</a:t>
                      </a:r>
                      <a:endParaRPr sz="1500" b="1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72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TOPIC :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Securing Lives and Assets: IoT-Based Earthquake and Fire Detection for Real-Time Monitoring and Safety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AUTHORS:</a:t>
                      </a:r>
                      <a:r>
                        <a:rPr lang="en-I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R. Singh, R. Sharma, K. Kumar, M. Singh, P. Vajpayee</a:t>
                      </a:r>
                      <a:endParaRPr sz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JOURNAL: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IEEE Access , April 2020</a:t>
                      </a:r>
                      <a:endParaRPr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authors propose a system that employs IoT sensors to monitor environmental changes and detect anomalies related to earthquakes and fires.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is designed to detect early signs of disasters and automatically transmit critical data to a centralized system for rapid intervention by authorities.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solution incorporates secure data transmission to ensure reliability during emergencies, preventing data tampering or loss during critical moments.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collected data is sent to a centralized hub, allowing for coordinated responses to emerging threats.</a:t>
                      </a:r>
                    </a:p>
                    <a:p>
                      <a:pPr marL="457200" lvl="0" indent="-3175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●"/>
                      </a:pP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IN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The study does not provide detailed insights into how the system can be optimized for large-scale or city-wide deployment, limiting its scalability potential.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The paper does not address how the system manages false alarms or inaccurate sensor readings, which could lead to unnecessary responses or failure to detect actual threats.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The system's capacity to scale and maintain accurate performance in densely populated urban areas is not fully explored.</a:t>
                      </a:r>
                    </a:p>
                    <a:p>
                      <a:pPr marL="457200" lvl="0" indent="-3175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●"/>
                      </a:pP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1" name="Google Shape;221;g2f80ff19e83_0_7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487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>
            <a:spLocks noGrp="1"/>
          </p:cNvSpPr>
          <p:nvPr>
            <p:ph type="body" idx="1"/>
          </p:nvPr>
        </p:nvSpPr>
        <p:spPr>
          <a:xfrm>
            <a:off x="583768" y="-147722"/>
            <a:ext cx="77724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3200" b="1" dirty="0">
                <a:solidFill>
                  <a:srgbClr val="2121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METHODOLOGY</a:t>
            </a:r>
            <a:endParaRPr dirty="0"/>
          </a:p>
        </p:txBody>
      </p:sp>
      <p:sp>
        <p:nvSpPr>
          <p:cNvPr id="178" name="Google Shape;178;p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4651F-3D21-D5F1-A9F6-5832364E695D}"/>
              </a:ext>
            </a:extLst>
          </p:cNvPr>
          <p:cNvSpPr txBox="1"/>
          <p:nvPr/>
        </p:nvSpPr>
        <p:spPr>
          <a:xfrm>
            <a:off x="583768" y="858900"/>
            <a:ext cx="8358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Monitoring: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cameras to capture live video.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motion detection to spot threats.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alerts to the control unit for quick action.</a:t>
            </a:r>
          </a:p>
          <a:p>
            <a:pPr lvl="1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Detection and Prevention: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smoke and temperature sensors to detect fire risks.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 sprinklers automatically when needed.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early warnings to the central hub and fire teams.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Street Lighting: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motion sensors to detect people and vehicles.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 streetlight brightness for better visibility.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energy use while maintaining safety.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Panic System: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panic buttons in key public locations.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 instant alerts with location details when pressed.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quick response for people in emergencies.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262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1FDFF8-EB08-9800-94CE-94470E49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1474"/>
            <a:ext cx="9144000" cy="38950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457200" y="28268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 dirty="0">
                <a:solidFill>
                  <a:srgbClr val="262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COMPONENTS</a:t>
            </a:r>
            <a:br>
              <a:rPr lang="en-US" sz="3200" b="1" dirty="0">
                <a:solidFill>
                  <a:srgbClr val="262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014A0-3BF3-4BD5-F1D2-C71207D8E456}"/>
              </a:ext>
            </a:extLst>
          </p:cNvPr>
          <p:cNvSpPr txBox="1"/>
          <p:nvPr/>
        </p:nvSpPr>
        <p:spPr>
          <a:xfrm>
            <a:off x="583767" y="1113831"/>
            <a:ext cx="83580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IN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  <a:r>
              <a:rPr lang="en-IN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>
              <a:buSzPts val="1000"/>
              <a:tabLst>
                <a:tab pos="914400" algn="l"/>
              </a:tabLst>
            </a:pP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1600" kern="1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Microcontroller: ESP32 </a:t>
            </a:r>
            <a:r>
              <a:rPr lang="en-IN" sz="16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endParaRPr lang="en-IN" sz="1600" kern="1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16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MQ-2 Gas Sensor: Detects gas leaks and air quality.</a:t>
            </a:r>
          </a:p>
          <a:p>
            <a:pPr marL="457200" lvl="1">
              <a:buSzPts val="1000"/>
              <a:tabLst>
                <a:tab pos="914400" algn="l"/>
              </a:tabLst>
            </a:pPr>
            <a:endParaRPr lang="en-IN" sz="16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DHT11 Sensor: Monitors temperature and humidity.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16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HC-SR501 PIR Motion Sensor: Detects motion.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16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K-018</a:t>
            </a:r>
            <a:r>
              <a:rPr lang="en-IN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LDR Sensor: Measures light levels.</a:t>
            </a:r>
          </a:p>
        </p:txBody>
      </p:sp>
      <p:pic>
        <p:nvPicPr>
          <p:cNvPr id="10" name="Picture 9" descr="A close-up of a microchip&#10;&#10;Description automatically generated">
            <a:extLst>
              <a:ext uri="{FF2B5EF4-FFF2-40B4-BE49-F238E27FC236}">
                <a16:creationId xmlns:a16="http://schemas.microsoft.com/office/drawing/2014/main" id="{FBD9708A-E804-7B3F-59A7-0726531D3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30" y="1211539"/>
            <a:ext cx="2235200" cy="1655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2447A1-7BBE-82F3-66B5-B0E967510606}"/>
              </a:ext>
            </a:extLst>
          </p:cNvPr>
          <p:cNvSpPr txBox="1"/>
          <p:nvPr/>
        </p:nvSpPr>
        <p:spPr>
          <a:xfrm>
            <a:off x="6716951" y="2866984"/>
            <a:ext cx="2129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close-up of a sensor&#10;&#10;Description automatically generated">
            <a:extLst>
              <a:ext uri="{FF2B5EF4-FFF2-40B4-BE49-F238E27FC236}">
                <a16:creationId xmlns:a16="http://schemas.microsoft.com/office/drawing/2014/main" id="{04CF6F90-0DA4-CABE-D28D-33D7E45D8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68" y="4585297"/>
            <a:ext cx="4038600" cy="1943100"/>
          </a:xfrm>
          <a:prstGeom prst="rect">
            <a:avLst/>
          </a:prstGeom>
        </p:spPr>
      </p:pic>
      <p:pic>
        <p:nvPicPr>
          <p:cNvPr id="15" name="Picture 14" descr="A close-up of a sensor&#10;&#10;Description automatically generated">
            <a:extLst>
              <a:ext uri="{FF2B5EF4-FFF2-40B4-BE49-F238E27FC236}">
                <a16:creationId xmlns:a16="http://schemas.microsoft.com/office/drawing/2014/main" id="{F59B0CC6-702C-50D1-75BF-20B01D83E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851" y="4310066"/>
            <a:ext cx="4123917" cy="19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33351"/>
      </p:ext>
    </p:extLst>
  </p:cSld>
  <p:clrMapOvr>
    <a:masterClrMapping/>
  </p:clrMapOvr>
</p:sld>
</file>

<file path=ppt/theme/theme1.xml><?xml version="1.0" encoding="utf-8"?>
<a:theme xmlns:a="http://schemas.openxmlformats.org/drawingml/2006/main" name="2_Default Design">
  <a:themeElements>
    <a:clrScheme name="1_Default Design 13">
      <a:dk1>
        <a:srgbClr val="000000"/>
      </a:dk1>
      <a:lt1>
        <a:srgbClr val="FFFFFF"/>
      </a:lt1>
      <a:dk2>
        <a:srgbClr val="000099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1817</Words>
  <Application>Microsoft Macintosh PowerPoint</Application>
  <PresentationFormat>On-screen Show (4:3)</PresentationFormat>
  <Paragraphs>212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Aptos</vt:lpstr>
      <vt:lpstr>Arial</vt:lpstr>
      <vt:lpstr>Calibri</vt:lpstr>
      <vt:lpstr>Courier New</vt:lpstr>
      <vt:lpstr>Symbol</vt:lpstr>
      <vt:lpstr>Times New Roman</vt:lpstr>
      <vt:lpstr>Verdana</vt:lpstr>
      <vt:lpstr>Wingdings</vt:lpstr>
      <vt:lpstr>2_Default Design</vt:lpstr>
      <vt:lpstr>Default Design</vt:lpstr>
      <vt:lpstr>Office Theme</vt:lpstr>
      <vt:lpstr>IoT-ENABLED PUBLIC SAFETY AND EMERGENCY RESPONSE SYSTEM</vt:lpstr>
      <vt:lpstr>OUTLINE</vt:lpstr>
      <vt:lpstr>OBJECTIVES</vt:lpstr>
      <vt:lpstr>LITERATURE SURVEY</vt:lpstr>
      <vt:lpstr>LITERATURE SURVEY</vt:lpstr>
      <vt:lpstr>LITERATURE SURVEY</vt:lpstr>
      <vt:lpstr>PowerPoint Presentation</vt:lpstr>
      <vt:lpstr>BLOCK DIAGRAM </vt:lpstr>
      <vt:lpstr>PROJECT COMPONENTS </vt:lpstr>
      <vt:lpstr>PROJECT COMPONENTS</vt:lpstr>
      <vt:lpstr>PROJECT COMPONENTS</vt:lpstr>
      <vt:lpstr>SURVEILLANCE SUBSYSTEM</vt:lpstr>
      <vt:lpstr>SURVEILLANCE SUBSYSTEM</vt:lpstr>
      <vt:lpstr>SURVEILLANCE SUBSYSTEM</vt:lpstr>
      <vt:lpstr>SURVEILLANCE SUBSYSTEM</vt:lpstr>
      <vt:lpstr>ELECTRONICS SUBSYSTEM </vt:lpstr>
      <vt:lpstr>ELECTRONICS SUBSYSTEM </vt:lpstr>
      <vt:lpstr>ELECTRONICS SUBSYSTEM </vt:lpstr>
      <vt:lpstr>Visualization and Monitoring </vt:lpstr>
      <vt:lpstr>Visualization and Monitoring </vt:lpstr>
      <vt:lpstr> </vt:lpstr>
      <vt:lpstr>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Assistive Technology for Blind People for  Object Detection and Description</dc:title>
  <dc:creator>Riya Joshiny</dc:creator>
  <cp:lastModifiedBy>Arun Prakaash C</cp:lastModifiedBy>
  <cp:revision>35</cp:revision>
  <dcterms:modified xsi:type="dcterms:W3CDTF">2024-11-20T03:39:19Z</dcterms:modified>
</cp:coreProperties>
</file>